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35"/>
  </p:notesMasterIdLst>
  <p:sldIdLst>
    <p:sldId id="256" r:id="rId2"/>
    <p:sldId id="257" r:id="rId3"/>
    <p:sldId id="259" r:id="rId4"/>
    <p:sldId id="284" r:id="rId5"/>
    <p:sldId id="258" r:id="rId6"/>
    <p:sldId id="293" r:id="rId7"/>
    <p:sldId id="296" r:id="rId8"/>
    <p:sldId id="294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83" r:id="rId25"/>
    <p:sldId id="292" r:id="rId26"/>
    <p:sldId id="286" r:id="rId27"/>
    <p:sldId id="260" r:id="rId28"/>
    <p:sldId id="287" r:id="rId29"/>
    <p:sldId id="288" r:id="rId30"/>
    <p:sldId id="289" r:id="rId31"/>
    <p:sldId id="291" r:id="rId32"/>
    <p:sldId id="261" r:id="rId33"/>
    <p:sldId id="303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2DB16-A033-4C8E-A336-D8B8BF2B6009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BE362-1906-49CF-8C6B-75C05B268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1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BE362-1906-49CF-8C6B-75C05B26883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27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9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67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5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06900"/>
            <a:ext cx="10515600" cy="1362075"/>
          </a:xfrm>
        </p:spPr>
        <p:txBody>
          <a:bodyPr anchor="t"/>
          <a:lstStyle>
            <a:lvl1pPr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06713"/>
            <a:ext cx="10515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32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6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35113"/>
            <a:ext cx="5156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74875"/>
            <a:ext cx="515620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157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74875"/>
            <a:ext cx="5157787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3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73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6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85800"/>
            <a:ext cx="4013200" cy="1160463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663" y="685800"/>
            <a:ext cx="63007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850" y="1846263"/>
            <a:ext cx="4013200" cy="4325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4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075" y="4800600"/>
            <a:ext cx="7177088" cy="566738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5075" y="685800"/>
            <a:ext cx="7177088" cy="4041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5075" y="5367338"/>
            <a:ext cx="71770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31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086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46C30-7884-4A6B-B363-85FA76B4D54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AB134-DA0B-4935-8324-14D24CFDC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79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1%82%D0%B0%D0%BB%D1%8C%D1%8F%D0%BD%D1%81%D0%BA%D0%B8%D0%B9_%D1%8F%D0%B7%D1%8B%D0%B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oundtimes.ru/starinnye-muzykalnye-instrument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690"/>
            <a:ext cx="12257877" cy="68916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5556" y="1290772"/>
            <a:ext cx="11126764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Музыкально-театральный </a:t>
            </a:r>
          </a:p>
          <a:p>
            <a:pPr algn="ctr"/>
            <a:r>
              <a:rPr lang="ru-RU" sz="5400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жанр</a:t>
            </a:r>
            <a:endParaRPr lang="ru-RU" sz="5400" b="1" i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800" b="1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Опера</a:t>
            </a:r>
            <a:endParaRPr lang="ru-RU" sz="8800" b="1" i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endParaRPr lang="ru-RU" sz="60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30910"/>
            <a:ext cx="649351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Часто основой либретто становится какое-либо литературное или драматическое произведение.</a:t>
            </a:r>
          </a:p>
          <a:p>
            <a:pPr algn="ctr"/>
            <a:r>
              <a:rPr lang="ru-RU" sz="32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Например, опера «Каменный гость» Даргомыжского </a:t>
            </a:r>
          </a:p>
          <a:p>
            <a:pPr algn="ctr"/>
            <a:r>
              <a:rPr lang="ru-RU" sz="32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аписана на полный текст Маленькой трагедии Пушкина.</a:t>
            </a:r>
          </a:p>
        </p:txBody>
      </p:sp>
      <p:pic>
        <p:nvPicPr>
          <p:cNvPr id="1026" name="Picture 2" descr="Картинки по запросу либретто каменный гость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95" y="0"/>
            <a:ext cx="5374605" cy="68580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3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903" y="241785"/>
            <a:ext cx="503669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обычно либретто перерабатывается в связи спецификой оперы. </a:t>
            </a:r>
            <a:endParaRPr lang="ru-RU" sz="28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должен быть сжатым и лаконичным. </a:t>
            </a:r>
            <a:endParaRPr lang="ru-RU" sz="28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в опере и большого количества персонажей, как например, в романе.</a:t>
            </a:r>
          </a:p>
          <a:p>
            <a:pPr lvl="0" algn="ctr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из романа чаще всего выбирается какая-то одна сюжетная линия. И либретто становится самостоятельным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произведением.</a:t>
            </a:r>
            <a:endParaRPr lang="ru-RU" sz="2800" b="1" i="1" dirty="0"/>
          </a:p>
        </p:txBody>
      </p:sp>
      <p:pic>
        <p:nvPicPr>
          <p:cNvPr id="2050" name="Picture 2" descr="Картинки по запросу опера в музык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7" y="241785"/>
            <a:ext cx="6444343" cy="64443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073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44393" y="363459"/>
            <a:ext cx="3566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Но не всегда композиторы при создании оперы обращаются к услугам либреттистов.</a:t>
            </a:r>
          </a:p>
          <a:p>
            <a:pPr algn="ctr"/>
            <a:r>
              <a:rPr lang="ru-RU" sz="24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24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А. Бородин много лет изучал исторические документы и знаменитое «Слово о полку Игореве», а потом сам написал либретто к своей опере </a:t>
            </a:r>
            <a:endParaRPr lang="ru-RU" sz="2400" b="1" i="1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Князь Игорь».</a:t>
            </a:r>
          </a:p>
        </p:txBody>
      </p:sp>
      <p:pic>
        <p:nvPicPr>
          <p:cNvPr id="3074" name="Picture 2" descr="Картинки по запросу опера князь игор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8" y="1042498"/>
            <a:ext cx="7893069" cy="524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9185" y="4532647"/>
            <a:ext cx="11542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Итак, либретто создано. Дальше композитор пишет музыку, включающую много голосов: солисты, хор, инструменты оркестра. Получается много строчек, а все вместе они называются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партитурой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Каждая строчка в отдельности – партия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Партия флейты, скрипки, сопрано, тенора.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Картинки по запросу партитура опер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05" y="83127"/>
            <a:ext cx="7616610" cy="4352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61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848" y="439387"/>
            <a:ext cx="51333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музыка в опере раскрывает чувства героев, их характер, мысли. 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драматическом спектакле это передается в монологах актеров. </a:t>
            </a: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опере роль монолога играет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ария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/от итал. «песня»/. Поэтому арии присуща широкая распевность.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Ария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 и лирической и драматической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рисует портрет героя.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Картинки по запросу ария татьяны евгений онеги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/>
          <a:stretch/>
        </p:blipFill>
        <p:spPr bwMode="auto">
          <a:xfrm>
            <a:off x="5569527" y="418311"/>
            <a:ext cx="6622473" cy="52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9527" y="5758909"/>
            <a:ext cx="615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Ария Татьяны из оперы «Евгений Онегин».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208" y="819811"/>
            <a:ext cx="50232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важным, чем ария, сольным номером является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ариозо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небольшая ария свободного построения. </a:t>
            </a: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ариозо имеет лирический характер и отличатся от арии не только  скромными размерами, но и меньшей драматической насыщенностью.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артинки по запросу ариозо ленског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90" y="368955"/>
            <a:ext cx="7177410" cy="538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64615" y="5913912"/>
            <a:ext cx="547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Ариозо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енского «Я люблю вас, Ольга»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257" y="653142"/>
            <a:ext cx="44294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первой половине 19 века выходную арию, т.е. ту, с которой герой впервые появляется на сцене, называли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каватина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/извлекать/.</a:t>
            </a:r>
          </a:p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каватина 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Антониды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оперы 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М.Глинки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«Иван Сусанин»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Картинки по запросу каватина антони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95" y="451262"/>
            <a:ext cx="7505205" cy="56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2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795" y="302359"/>
            <a:ext cx="396382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Отрывочные, короткие фразы в опере называют –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речитатив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(итал. – говорить)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речитативах происходит развитие действия.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Оперы без речитативов не бывают.</a:t>
            </a: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</a:t>
            </a: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речитатив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Ивана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Сусанина.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377" y="379772"/>
            <a:ext cx="7560623" cy="57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4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2514" y="5473005"/>
            <a:ext cx="11483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важный компонент оперы –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/вместе/.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одновременном пении мы можем услышать не только голос каждого исполнителя, но и ощутить красоту совместного звучания.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97" y="0"/>
            <a:ext cx="10117777" cy="56970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8115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387" y="5783282"/>
            <a:ext cx="11649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два вида ансамблей: это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ансамбли – сцены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реплики героев чередуются.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Картинки по запросу дуэт ленского и оль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95003"/>
            <a:ext cx="8515787" cy="56882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67228" y="1159668"/>
            <a:ext cx="33932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D1F1F"/>
                </a:solidFill>
                <a:effectLst/>
                <a:latin typeface="Georgia" panose="02040502050405020303" pitchFamily="18" charset="0"/>
              </a:rPr>
              <a:t>Среди многочисленных жанров музыкального искусства опера считается самым сложным и многогранным.</a:t>
            </a:r>
          </a:p>
          <a:p>
            <a:pPr algn="ctr"/>
            <a:r>
              <a:rPr lang="ru-RU" sz="2000" b="1" i="1" dirty="0" smtClean="0">
                <a:solidFill>
                  <a:srgbClr val="1D1F1F"/>
                </a:solidFill>
                <a:effectLst/>
                <a:latin typeface="Georgia" panose="02040502050405020303" pitchFamily="18" charset="0"/>
              </a:rPr>
              <a:t> Это элитное искусство, возникшее в итальянской аристократической среде, вот уже пятое столетие неизменно приковывает к себе внимание миллионов зрителей.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60" y="299803"/>
            <a:ext cx="9135688" cy="51388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28800" y="5619660"/>
            <a:ext cx="4043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D1F1F"/>
                </a:solidFill>
                <a:effectLst/>
                <a:latin typeface="Georgia" panose="02040502050405020303" pitchFamily="18" charset="0"/>
              </a:rPr>
              <a:t>Театр Гранд Опера</a:t>
            </a:r>
          </a:p>
          <a:p>
            <a:pPr algn="ctr"/>
            <a:r>
              <a:rPr lang="ru-RU" sz="2000" b="1" i="1" dirty="0" smtClean="0">
                <a:solidFill>
                  <a:srgbClr val="1D1F1F"/>
                </a:solidFill>
                <a:latin typeface="Georgia" panose="02040502050405020303" pitchFamily="18" charset="0"/>
              </a:rPr>
              <a:t>Париж, Франция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919008"/>
            <a:ext cx="12065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существуют еще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ансамбли «согласия»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дуэты, терцеты, квартеты, квинтеты, в которых действующие лица не обращаются друг к другу, а переживают какие-то события вместе, но в то же время каждый погружен в свои мысли.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опера Глинки «Руслан и Людмила» , где герои начинают повторять одну и ту же фразу. Они вступают друг за другом в форме канона.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Картинки по запросу руслан и людмила опе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72" y="68801"/>
            <a:ext cx="7654718" cy="495305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2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40831" y="667988"/>
            <a:ext cx="44413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большой ансамбль, без которого не обходится ни одна опера –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 выражает общественное мнение в трагедии, отношение к событиям пьесы самих зрителей.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оперном хоре все голоса делятся на четыре группы: </a:t>
            </a:r>
            <a:endParaRPr 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сопрано и альты, мужские – теноры и басы. Иногда и они делятся на первые и вторые голоса.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08" y="667988"/>
            <a:ext cx="7586737" cy="47434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0" y="6069466"/>
            <a:ext cx="695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 из оперы «Садко»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Н.Римского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Корсакого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5310" y="243512"/>
            <a:ext cx="45102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опере объединяются пение, танцы, пантомима, инструментальная музыка, драма и изобразительное искусство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 главная роль в оперном спектакле отводится музыке.  Она выявляет идею произведения, раскрывает мысли, чувства, взаимоотношение героев, развитие сюжета.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важное место в опере занимает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1540"/>
            <a:ext cx="7295310" cy="48952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458997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554" y="6021341"/>
            <a:ext cx="1176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Увертюра в обобщенной форме передает идейный замысел произведения,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вводит нас в атмосферу действия.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099" y="986203"/>
            <a:ext cx="8951356" cy="50351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1257" y="0"/>
            <a:ext cx="11827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 открывается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увертюрой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(фр. – открывать), </a:t>
            </a:r>
            <a:endParaRPr 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исполняется оркестром до поднятия занавеса. </a:t>
            </a:r>
          </a:p>
        </p:txBody>
      </p:sp>
    </p:spTree>
    <p:extLst>
      <p:ext uri="{BB962C8B-B14F-4D97-AF65-F5344CB8AC3E}">
        <p14:creationId xmlns:p14="http://schemas.microsoft.com/office/powerpoint/2010/main" val="14424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93132" y="839107"/>
            <a:ext cx="42988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компонентом оперы являются танцевальные сцены, которые не только продолжают действие, но часто служат для драматического напряжения основной сюжетной линии оперы. </a:t>
            </a: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них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важную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играет оркестр.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65"/>
            <a:ext cx="7806964" cy="5855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08315" y="6009601"/>
            <a:ext cx="451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Краковяк из оперы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М.И.Глинки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«Иван Сусанин»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9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673" y="190678"/>
            <a:ext cx="11879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За всю свою историю этот жанр претерпел множество изменений, начиная от тематики, музыкальных форм и заканчивая своим строением. </a:t>
            </a:r>
            <a:endParaRPr lang="ru-RU" sz="2400" i="1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400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Какие </a:t>
            </a:r>
            <a:r>
              <a:rPr lang="ru-RU" sz="24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бывают разновидности опер, когда они появились и в чем их особенности - давайте разбираться</a:t>
            </a:r>
            <a:r>
              <a:rPr lang="ru-RU" sz="2400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.</a:t>
            </a:r>
            <a:endParaRPr lang="ru-RU" sz="2400" i="1" dirty="0">
              <a:solidFill>
                <a:srgbClr val="252425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оперный теат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73" y="1760338"/>
            <a:ext cx="10063647" cy="50976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5633" y="143154"/>
            <a:ext cx="117224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Разновидности оперы</a:t>
            </a:r>
            <a:r>
              <a:rPr lang="ru-RU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:</a:t>
            </a:r>
            <a:endParaRPr lang="ru-RU" sz="2800" dirty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lvl="0"/>
            <a:r>
              <a:rPr lang="ru-RU" sz="28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Серьезной оперой (</a:t>
            </a:r>
            <a:r>
              <a:rPr lang="ru-RU" sz="2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opera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seria</a:t>
            </a:r>
            <a:r>
              <a:rPr lang="ru-RU" sz="28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) </a:t>
            </a:r>
            <a:r>
              <a:rPr lang="ru-RU" sz="24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называют оперный жанр, родившийся в Италии на рубеже XVII - XVIII вв. Сочинялись такие произведения на историко-героические, легендарные или мифологические сюжеты.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66672" y="6457890"/>
            <a:ext cx="4463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333333"/>
                </a:solidFill>
                <a:latin typeface="Arial" panose="020B0604020202020204" pitchFamily="34" charset="0"/>
              </a:rPr>
              <a:t>"Милосердие Тита"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sz="2000" dirty="0" smtClean="0">
                <a:solidFill>
                  <a:srgbClr val="DE301B"/>
                </a:solidFill>
                <a:latin typeface="Arial" panose="020B0604020202020204" pitchFamily="34" charset="0"/>
              </a:rPr>
              <a:t>В. А. </a:t>
            </a:r>
            <a:r>
              <a:rPr lang="ru-RU" sz="2000" dirty="0">
                <a:solidFill>
                  <a:srgbClr val="DE301B"/>
                </a:solidFill>
                <a:latin typeface="Arial" panose="020B0604020202020204" pitchFamily="34" charset="0"/>
              </a:rPr>
              <a:t>Моцарта</a:t>
            </a:r>
            <a:endParaRPr lang="ru-RU" sz="2000" dirty="0"/>
          </a:p>
        </p:txBody>
      </p:sp>
      <p:pic>
        <p:nvPicPr>
          <p:cNvPr id="1026" name="Picture 2" descr="Картинки по запросу &quot;Милосердие Тита&quot; (La Clemenza di Tito) Вольфганга Амадея Моцар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82" y="1806575"/>
            <a:ext cx="7394560" cy="46191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5633" y="1933575"/>
            <a:ext cx="454824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Отличительной особенностью этого вида оперы была чрезмерная напыщенность абсолютно во всем - главная роль отводилась певцам-виртуозам, простейшие чувства и эмоции представлялись в продолжительных ариях, на сцене преобладали пышные декорации. </a:t>
            </a:r>
            <a:r>
              <a:rPr lang="ru-RU" sz="24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Костюмированные </a:t>
            </a:r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концерты - именно так и называли оперы </a:t>
            </a:r>
            <a:r>
              <a:rPr lang="ru-RU" sz="2400" b="1" i="1" dirty="0" err="1">
                <a:solidFill>
                  <a:srgbClr val="252425"/>
                </a:solidFill>
                <a:latin typeface="times new roman" panose="02020603050405020304" pitchFamily="18" charset="0"/>
              </a:rPr>
              <a:t>сериа</a:t>
            </a:r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50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8762" y="198501"/>
            <a:ext cx="11388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800" b="1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Комическая опера </a:t>
            </a:r>
            <a:r>
              <a:rPr lang="ru-RU" sz="240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берет свое начало в Италии XVIII века. </a:t>
            </a:r>
            <a:endParaRPr lang="ru-RU" sz="2400" i="1" dirty="0" smtClean="0">
              <a:solidFill>
                <a:srgbClr val="252425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Называлась </a:t>
            </a:r>
            <a:r>
              <a:rPr lang="ru-RU" sz="240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она </a:t>
            </a:r>
            <a:r>
              <a:rPr lang="ru-RU" sz="2800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opera-buffa</a:t>
            </a:r>
            <a:r>
              <a:rPr lang="ru-RU" sz="240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 и была создана как альтернатива «скучной» опере </a:t>
            </a:r>
            <a:r>
              <a:rPr lang="ru-RU" sz="2400" i="1" dirty="0" err="1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сериа</a:t>
            </a:r>
            <a:r>
              <a:rPr lang="ru-RU" sz="240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02089" y="6396335"/>
            <a:ext cx="4419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«Свадьба Фигаро» В.А.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оцарт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моцарт свадьба фигар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61" y="1173259"/>
            <a:ext cx="7058209" cy="52230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8699" y="1595021"/>
            <a:ext cx="47845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Отсюда и маленькие масштабы жанра, небольшое количество действующих лиц, комические приемы в пении, например, скороговорки, и увеличение числа </a:t>
            </a:r>
            <a:r>
              <a:rPr lang="ru-RU" sz="24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ансамблей</a:t>
            </a:r>
            <a:r>
              <a:rPr lang="ru-RU" sz="24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.</a:t>
            </a:r>
            <a:endParaRPr lang="ru-RU" sz="2400" b="1" i="1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В разных странах комическая опера имела свои названия - в Англии это балладная опера, Франция определила ее как оперу-комик, в Германии ее назвали зингшпиль, а в Испании она получила название тонадилья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3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0432" y="160687"/>
            <a:ext cx="11234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Полусерьезная опера</a:t>
            </a:r>
            <a:r>
              <a:rPr lang="ru-RU" sz="28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 (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opera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semiseria</a:t>
            </a:r>
            <a:r>
              <a:rPr lang="ru-RU" sz="28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) </a:t>
            </a:r>
            <a:r>
              <a:rPr lang="ru-RU" sz="24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- пограничный жанр между серьезной и комической оперой, родиной которого является Италия.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7928" y="2394788"/>
            <a:ext cx="399406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Этот вид оперы появился в конце XVIII века, основой сюжета были серьезные, а порой и трагичные истории, но со счастливым финалом</a:t>
            </a:r>
            <a:r>
              <a:rPr lang="ru-RU" sz="2800" dirty="0">
                <a:solidFill>
                  <a:srgbClr val="252425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81995" y="6247624"/>
            <a:ext cx="7727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Опера-</a:t>
            </a:r>
            <a:r>
              <a:rPr lang="ru-RU" sz="2400" i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семисерия</a:t>
            </a:r>
            <a:r>
              <a:rPr lang="ru-RU" sz="24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"Сорока-воровка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Джоаккино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Россини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Картинки по запросу &quot;Сорока-воровка&quot; (La gazza ladra) Джоаккино Россини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8"/>
          <a:stretch/>
        </p:blipFill>
        <p:spPr bwMode="auto">
          <a:xfrm>
            <a:off x="4381995" y="1219608"/>
            <a:ext cx="7678329" cy="4973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70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6893" y="184041"/>
            <a:ext cx="10972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Большая опера </a:t>
            </a:r>
            <a:r>
              <a:rPr lang="ru-RU" sz="28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(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grand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opera</a:t>
            </a:r>
            <a:r>
              <a:rPr lang="ru-RU" sz="28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) </a:t>
            </a:r>
            <a:r>
              <a:rPr lang="ru-RU" sz="2800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– </a:t>
            </a:r>
          </a:p>
          <a:p>
            <a:pPr lvl="0"/>
            <a:r>
              <a:rPr lang="ru-RU" sz="2400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возникла </a:t>
            </a:r>
            <a:r>
              <a:rPr lang="ru-RU" sz="24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во Франции в конце 1-й трети XIX столетия.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40308" y="1630663"/>
            <a:ext cx="39267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Для этого жанра характерны большие масштабы </a:t>
            </a:r>
            <a:endParaRPr lang="ru-RU" sz="2400" b="1" i="1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5 актов вместо привычных 4), обязательное наличие танцевального акта, обилие декораций. </a:t>
            </a:r>
            <a:endParaRPr lang="ru-RU" sz="2400" b="1" i="1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lvl="0" algn="ctr"/>
            <a:endParaRPr lang="ru-RU" sz="2400" b="1" i="1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Создавались </a:t>
            </a:r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они главным образом на исторические темы.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973" y="6457890"/>
            <a:ext cx="6804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333333"/>
                </a:solidFill>
                <a:latin typeface="Arial" panose="020B0604020202020204" pitchFamily="34" charset="0"/>
              </a:rPr>
              <a:t>«Ломбардцы в крестовом походе» 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sz="2000" dirty="0">
                <a:solidFill>
                  <a:srgbClr val="DE301B"/>
                </a:solidFill>
                <a:latin typeface="Arial" panose="020B0604020202020204" pitchFamily="34" charset="0"/>
              </a:rPr>
              <a:t>Джузеппе Верди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ru-RU" sz="2000" dirty="0"/>
          </a:p>
        </p:txBody>
      </p:sp>
      <p:pic>
        <p:nvPicPr>
          <p:cNvPr id="4098" name="Picture 2" descr="Картинки по запросу «Ломбардцы в крестовом походе» («Иерусалим») Джузеппе Верд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3" y="1327752"/>
            <a:ext cx="7341736" cy="513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72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08" y="-18587"/>
            <a:ext cx="12266215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0015" y="342890"/>
            <a:ext cx="11293433" cy="60631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small" spc="0" dirty="0" smtClean="0">
                <a:ln w="0"/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Опера – </a:t>
            </a:r>
          </a:p>
          <a:p>
            <a:pPr algn="ctr"/>
            <a:r>
              <a:rPr lang="ru-RU" sz="40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от</a:t>
            </a:r>
            <a:r>
              <a:rPr lang="ru-RU" sz="40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i="1" dirty="0">
                <a:latin typeface="Georgia" panose="02040502050405020303" pitchFamily="18" charset="0"/>
                <a:cs typeface="Times New Roman" panose="02020603050405020304" pitchFamily="18" charset="0"/>
                <a:hlinkClick r:id="rId3" tooltip="Итальянский язык"/>
              </a:rPr>
              <a:t>итал.</a:t>
            </a:r>
            <a:r>
              <a:rPr lang="ru-RU" sz="40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i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opera</a:t>
            </a:r>
            <a:r>
              <a:rPr lang="ru-RU" sz="40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 — дело, </a:t>
            </a:r>
            <a:r>
              <a:rPr lang="ru-RU" sz="40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труд, сочинение—</a:t>
            </a:r>
          </a:p>
          <a:p>
            <a:pPr algn="ctr"/>
            <a:r>
              <a:rPr lang="ru-RU" sz="4000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Это жанр синтетический, появившийся  из содружества различных видов искусств.</a:t>
            </a:r>
            <a:r>
              <a:rPr lang="ru-RU" sz="4400" b="1" i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n w="0"/>
                <a:latin typeface="Georgia" panose="02040502050405020303" pitchFamily="18" charset="0"/>
                <a:cs typeface="Times New Roman" panose="02020603050405020304" pitchFamily="18" charset="0"/>
              </a:rPr>
              <a:t>В ней объединяются пение</a:t>
            </a:r>
            <a:r>
              <a:rPr lang="ru-RU" sz="3200" b="1" i="1" dirty="0">
                <a:ln w="0"/>
                <a:latin typeface="Georgia" panose="02040502050405020303" pitchFamily="18" charset="0"/>
                <a:cs typeface="Times New Roman" panose="02020603050405020304" pitchFamily="18" charset="0"/>
              </a:rPr>
              <a:t>, танцы, пантомима, инструментальная музыка, драма и изобразительное </a:t>
            </a:r>
            <a:r>
              <a:rPr lang="ru-RU" sz="3200" b="1" i="1" dirty="0" smtClean="0">
                <a:ln w="0"/>
                <a:latin typeface="Georgia" panose="02040502050405020303" pitchFamily="18" charset="0"/>
                <a:cs typeface="Times New Roman" panose="02020603050405020304" pitchFamily="18" charset="0"/>
              </a:rPr>
              <a:t>искусство.</a:t>
            </a:r>
            <a:endParaRPr lang="ru-RU" sz="3200" b="1" i="1" cap="none" spc="0" dirty="0" smtClean="0">
              <a:ln w="0"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06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3766" y="283512"/>
            <a:ext cx="113646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Романтическая опера </a:t>
            </a:r>
            <a:r>
              <a:rPr lang="ru-RU" sz="24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- </a:t>
            </a:r>
            <a:r>
              <a:rPr lang="ru-RU" sz="2400" i="1" dirty="0">
                <a:solidFill>
                  <a:srgbClr val="252425"/>
                </a:solidFill>
                <a:latin typeface="times new roman" panose="02020603050405020304" pitchFamily="18" charset="0"/>
              </a:rPr>
              <a:t>зародилась в Германии XIX века. К этому виду оперы относят все музыкальные драмы, созданные на основе романтических сюжетов.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4758" y="6332500"/>
            <a:ext cx="7362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«Волшебная флейта»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В.А.Моцарт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50" y="1176064"/>
            <a:ext cx="7878110" cy="52520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58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631" y="208808"/>
            <a:ext cx="11181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Веристская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опера</a:t>
            </a:r>
            <a:r>
              <a:rPr lang="ru-RU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(от итал.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verismo</a:t>
            </a:r>
            <a:r>
              <a:rPr lang="ru-RU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реализм, правдивость. </a:t>
            </a:r>
            <a:endParaRPr lang="ru-RU" sz="2800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оперы возник в конце XIX века. </a:t>
            </a:r>
            <a:endParaRPr lang="ru-RU" sz="28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5631" y="1739709"/>
            <a:ext cx="45601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персонажей этого типа оперы являются обычными людьми (в отличии от мифических и героических личностей) с их проблемами, чувствами и 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отношениями. </a:t>
            </a:r>
          </a:p>
          <a:p>
            <a:pPr lvl="0" algn="ctr"/>
            <a:endParaRPr lang="ru-RU" sz="2400" b="1" i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Сюжеты таких опер 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строятся на каждодневных делах и заботах, показаны картины повседневного быта. </a:t>
            </a:r>
            <a:endParaRPr lang="ru-RU" sz="2400" b="1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74329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"Мадам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Баттерфлай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Джакомо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Пуччини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Картинки по запросу &quot;Мадам Баттерфляй&quot; Джакомо Пуччин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8263" r="4348" b="7700"/>
          <a:stretch/>
        </p:blipFill>
        <p:spPr bwMode="auto">
          <a:xfrm>
            <a:off x="4741435" y="1333115"/>
            <a:ext cx="7323898" cy="50632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820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1267" y="177876"/>
            <a:ext cx="1135280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RU" sz="2800" b="1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Оперетта</a:t>
            </a:r>
            <a:r>
              <a:rPr lang="ru-RU" sz="2800" b="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 - «</a:t>
            </a:r>
            <a:r>
              <a:rPr lang="ru-RU" sz="2800" b="0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маленькая опера</a:t>
            </a:r>
            <a:r>
              <a:rPr lang="ru-RU" sz="2800" b="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», </a:t>
            </a:r>
            <a:r>
              <a:rPr lang="ru-RU" sz="2400" b="0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появилась во Франции во 2-й половине XIX века. Отличительная особенность этого жанра - комический незатейливый сюжет, скромный масштаб, простые формы, и «легкая», без труда запоминаемая, музыка.</a:t>
            </a:r>
            <a:endParaRPr lang="ru-RU" sz="2400" b="0" i="1" dirty="0">
              <a:solidFill>
                <a:srgbClr val="252425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0524" y="6360710"/>
            <a:ext cx="5393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И.Штраус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«Летучая мышь»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артинки по запросу оперетта летучая мыш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11" y="1356327"/>
            <a:ext cx="8033576" cy="52352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2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87413" y="1538658"/>
            <a:ext cx="734688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1. http</a:t>
            </a:r>
            <a:r>
              <a:rPr lang="ru-RU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://soundtimes.ru/starinnye-muzykalnye-instrumenty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9413" y="594070"/>
            <a:ext cx="7422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7413" y="2258141"/>
            <a:ext cx="655833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Муз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фантазии http://music-fantasy.ru/materials/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7413" y="3596138"/>
            <a:ext cx="9045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Шорникова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Музыкальная литература: музыка, ее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жанры: первый год обучения: учебное пособие. Ростов н/Д: Феникс, 2009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7413" y="293503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https://ru.wikipedia.org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9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94" y="190005"/>
            <a:ext cx="10444818" cy="54944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775645"/>
            <a:ext cx="12037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Массимо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одной из главных достопримечательностей Палермо.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крупный оперный театр Италии </a:t>
            </a:r>
          </a:p>
        </p:txBody>
      </p:sp>
    </p:spTree>
    <p:extLst>
      <p:ext uri="{BB962C8B-B14F-4D97-AF65-F5344CB8AC3E}">
        <p14:creationId xmlns:p14="http://schemas.microsoft.com/office/powerpoint/2010/main" val="2100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38508"/>
            <a:ext cx="12260119" cy="6895174"/>
          </a:xfrm>
          <a:prstGeom prst="rect">
            <a:avLst/>
          </a:prstGeom>
        </p:spPr>
      </p:pic>
      <p:pic>
        <p:nvPicPr>
          <p:cNvPr id="1026" name="Picture 2" descr="https://upload.wikimedia.org/wikipedia/commons/thumb/b/bd/Jacopo_Peri_1.jpg/800px-Jacopo_Peri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0" y="136226"/>
            <a:ext cx="5015379" cy="60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387" y="6241764"/>
            <a:ext cx="5611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Якопо</a:t>
            </a:r>
            <a:r>
              <a:rPr lang="ru-RU" sz="2000" b="1" i="1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Пери, создатель первой в истории оперы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2665" y="302359"/>
            <a:ext cx="591752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252425"/>
                </a:solidFill>
                <a:latin typeface="times new roman" panose="02020603050405020304" pitchFamily="18" charset="0"/>
              </a:rPr>
              <a:t>Свою историю опера начинает на рубеже XVI-XVII веков в кружке итальянских философов, поэтов и музыкантов - «</a:t>
            </a:r>
            <a:r>
              <a:rPr lang="ru-RU" sz="2800" b="1" i="1" dirty="0" err="1">
                <a:solidFill>
                  <a:srgbClr val="252425"/>
                </a:solidFill>
                <a:latin typeface="times new roman" panose="02020603050405020304" pitchFamily="18" charset="0"/>
              </a:rPr>
              <a:t>Камерата</a:t>
            </a:r>
            <a:r>
              <a:rPr lang="ru-RU" sz="28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».</a:t>
            </a:r>
          </a:p>
          <a:p>
            <a:endParaRPr lang="ru-RU" sz="2800" b="1" i="1" dirty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Первое сочинение в этом жанре появилось в 1600 году, в основу сюжета создатели взяли знаменитую историю об Орфее и </a:t>
            </a:r>
            <a:r>
              <a:rPr lang="ru-RU" sz="2800" b="1" i="1" dirty="0" err="1" smtClean="0">
                <a:solidFill>
                  <a:srgbClr val="252425"/>
                </a:solidFill>
                <a:effectLst/>
                <a:latin typeface="times new roman" panose="02020603050405020304" pitchFamily="18" charset="0"/>
              </a:rPr>
              <a:t>Эвридике</a:t>
            </a:r>
            <a:r>
              <a:rPr lang="ru-RU" sz="28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ru-RU" sz="2800" b="1" i="1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Создателями этой оперы являются </a:t>
            </a:r>
            <a:r>
              <a:rPr lang="ru-RU" sz="2800" b="1" i="1" dirty="0" err="1" smtClean="0">
                <a:solidFill>
                  <a:srgbClr val="252425"/>
                </a:solidFill>
                <a:latin typeface="times new roman" panose="02020603050405020304" pitchFamily="18" charset="0"/>
              </a:rPr>
              <a:t>Якопо</a:t>
            </a:r>
            <a:r>
              <a:rPr lang="ru-RU" sz="28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Пери и </a:t>
            </a:r>
            <a:r>
              <a:rPr lang="ru-RU" sz="2800" b="1" i="1" dirty="0" err="1" smtClean="0">
                <a:solidFill>
                  <a:srgbClr val="252425"/>
                </a:solidFill>
                <a:latin typeface="times new roman" panose="02020603050405020304" pitchFamily="18" charset="0"/>
              </a:rPr>
              <a:t>Оттавио</a:t>
            </a:r>
            <a:r>
              <a:rPr lang="ru-RU" sz="28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252425"/>
                </a:solidFill>
                <a:latin typeface="times new roman" panose="02020603050405020304" pitchFamily="18" charset="0"/>
              </a:rPr>
              <a:t>Ринуччини</a:t>
            </a:r>
            <a:r>
              <a:rPr lang="ru-RU" sz="28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sz="2800" b="1" i="1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Так началась история оперного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5886602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51417" y="367770"/>
            <a:ext cx="572390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жанр развивался очень бурно и стремительно. Опыт </a:t>
            </a:r>
            <a:r>
              <a:rPr lang="ru-RU" sz="2800" dirty="0" err="1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флорентийцев</a:t>
            </a:r>
            <a:r>
              <a:rPr lang="ru-RU" sz="28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перенимался в других итальянских городах, и уже очень скоро в истории оперы появились первые классические произведения. </a:t>
            </a:r>
            <a:r>
              <a:rPr lang="ru-RU" sz="28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8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стал </a:t>
            </a:r>
            <a:r>
              <a:rPr lang="ru-RU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Клаудио </a:t>
            </a:r>
            <a:r>
              <a:rPr lang="ru-RU" sz="28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Монтеверди.</a:t>
            </a:r>
          </a:p>
          <a:p>
            <a:endParaRPr lang="ru-RU" sz="2800" b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Клаудио Монтеверди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(1567–1643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итальянский композитор, имя которого стоит рядом с именами величайших художников и поэтов эпохи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Возрождения и Барокко.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0" y="0"/>
            <a:ext cx="5094514" cy="68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6887" y="243789"/>
            <a:ext cx="11507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оперы Монтеверди </a:t>
            </a:r>
            <a:r>
              <a:rPr lang="ru-RU" sz="24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ru-RU" sz="2400" b="1" i="1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Орфей»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«Ариадна</a:t>
            </a:r>
            <a:r>
              <a:rPr lang="ru-RU" sz="2400" b="1" i="1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(от которой сохранился только один-единственный фрагмент – «</a:t>
            </a:r>
            <a:r>
              <a:rPr lang="ru-RU" sz="2400" i="1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Плач Ариадны» </a:t>
            </a:r>
            <a:r>
              <a:rPr lang="ru-RU" sz="24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</a:t>
            </a:r>
            <a:r>
              <a:rPr lang="ru-RU" sz="24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всемирную </a:t>
            </a:r>
            <a:r>
              <a:rPr lang="ru-RU" sz="24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известность. 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69" y="1285343"/>
            <a:ext cx="7430208" cy="557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1880" y="1958346"/>
            <a:ext cx="42276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Монтеверди создал такие оперы как</a:t>
            </a:r>
            <a:r>
              <a:rPr lang="ru-RU" sz="24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rgbClr val="1A1C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Улисса</a:t>
            </a:r>
            <a:r>
              <a:rPr lang="ru-RU" sz="2400" b="1" i="1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i="1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i="1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Коронация 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Поппеи</a:t>
            </a:r>
            <a:r>
              <a:rPr lang="ru-RU" sz="2400" i="1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2400" dirty="0" smtClean="0">
              <a:solidFill>
                <a:srgbClr val="1A1C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Монтеверди писал мадригалы, произведения для скрипки, вокальные произведения.</a:t>
            </a:r>
          </a:p>
          <a:p>
            <a:pPr lvl="0"/>
            <a:r>
              <a:rPr lang="ru-RU" sz="24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произведения были утрачены.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5640" y="362428"/>
            <a:ext cx="535577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8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и нельзя назвать «изобретателем» оперы и </a:t>
            </a:r>
            <a:r>
              <a:rPr lang="ru-RU" sz="2800" dirty="0" err="1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гомофонно­</a:t>
            </a:r>
            <a:r>
              <a:rPr lang="ru-RU" sz="28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–гармонического стиля, то именно он создал гениальные образцы </a:t>
            </a:r>
            <a:r>
              <a:rPr lang="ru-RU" sz="28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</a:t>
            </a:r>
            <a:r>
              <a:rPr lang="ru-RU" sz="2800" dirty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жанра, и нового стиля</a:t>
            </a:r>
            <a:r>
              <a:rPr lang="ru-RU" sz="28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800" dirty="0">
              <a:solidFill>
                <a:srgbClr val="1A1C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1A1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тех пор прошло немало веков, но оперы с завидной регулярностью продолжают сочиняться композиторами.</a:t>
            </a:r>
          </a:p>
          <a:p>
            <a:endParaRPr lang="ru-RU" sz="2800" dirty="0" smtClean="0">
              <a:solidFill>
                <a:srgbClr val="1A1C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Картинки по запросу Клаудио Монтеверди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81" y="133854"/>
            <a:ext cx="6290302" cy="62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17479" y="6367544"/>
            <a:ext cx="2849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Клаудио  Монтеверди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48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60" y="-18587"/>
            <a:ext cx="12260119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790" y="226233"/>
            <a:ext cx="6369264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же состоит опера?</a:t>
            </a:r>
          </a:p>
          <a:p>
            <a:pPr algn="ctr"/>
            <a:endParaRPr lang="en-US" sz="3200" b="1" dirty="0" smtClean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 композитору необходимо либретто.</a:t>
            </a:r>
          </a:p>
          <a:p>
            <a:pPr algn="ctr"/>
            <a:r>
              <a:rPr lang="ru-RU" sz="28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Либретто </a:t>
            </a:r>
          </a:p>
          <a:p>
            <a:pPr algn="ctr"/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полный словесный текст</a:t>
            </a:r>
          </a:p>
          <a:p>
            <a:pPr algn="ctr"/>
            <a:r>
              <a:rPr lang="ru-RU" sz="28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узыкально-сценического произведения.</a:t>
            </a:r>
          </a:p>
          <a:p>
            <a:pPr algn="ctr"/>
            <a:endParaRPr lang="ru-RU" sz="2800" b="1" dirty="0" smtClean="0">
              <a:ln/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Либретто от итал. </a:t>
            </a:r>
            <a:r>
              <a:rPr lang="en-US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лова </a:t>
            </a:r>
            <a:r>
              <a:rPr lang="en-US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libretto </a:t>
            </a:r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означает «</a:t>
            </a:r>
            <a:r>
              <a:rPr lang="ru-RU" sz="2800" b="1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книжечка</a:t>
            </a:r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Сочиняют либретто поэт или драматург обычно вместе </a:t>
            </a:r>
          </a:p>
          <a:p>
            <a:pPr algn="ctr"/>
            <a:r>
              <a:rPr lang="ru-RU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композитором.</a:t>
            </a:r>
          </a:p>
        </p:txBody>
      </p:sp>
      <p:pic>
        <p:nvPicPr>
          <p:cNvPr id="1028" name="Picture 4" descr="Картинки по запросу либретто опе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32" y="0"/>
            <a:ext cx="5230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751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Другая 23">
      <a:dk1>
        <a:sysClr val="windowText" lastClr="000000"/>
      </a:dk1>
      <a:lt1>
        <a:srgbClr val="DEEBF6"/>
      </a:lt1>
      <a:dk2>
        <a:srgbClr val="6E747A"/>
      </a:dk2>
      <a:lt2>
        <a:srgbClr val="DEEBF6"/>
      </a:lt2>
      <a:accent1>
        <a:srgbClr val="DEEBF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</Template>
  <TotalTime>629</TotalTime>
  <Words>1255</Words>
  <Application>Microsoft Office PowerPoint</Application>
  <PresentationFormat>Широкоэкранный</PresentationFormat>
  <Paragraphs>142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Georgia</vt:lpstr>
      <vt:lpstr>times new roman</vt:lpstr>
      <vt:lpstr>times new roman</vt:lpstr>
      <vt:lpstr>Blank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opero</dc:creator>
  <cp:lastModifiedBy>Владелец</cp:lastModifiedBy>
  <cp:revision>72</cp:revision>
  <dcterms:created xsi:type="dcterms:W3CDTF">2018-01-19T03:50:18Z</dcterms:created>
  <dcterms:modified xsi:type="dcterms:W3CDTF">2020-04-07T06:07:18Z</dcterms:modified>
</cp:coreProperties>
</file>