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19" r:id="rId2"/>
    <p:sldId id="456" r:id="rId3"/>
    <p:sldId id="292" r:id="rId4"/>
    <p:sldId id="293" r:id="rId5"/>
    <p:sldId id="294" r:id="rId6"/>
    <p:sldId id="297" r:id="rId7"/>
    <p:sldId id="457" r:id="rId8"/>
    <p:sldId id="287" r:id="rId9"/>
    <p:sldId id="454" r:id="rId10"/>
    <p:sldId id="455" r:id="rId11"/>
    <p:sldId id="452" r:id="rId12"/>
    <p:sldId id="458" r:id="rId13"/>
    <p:sldId id="459" r:id="rId14"/>
    <p:sldId id="301" r:id="rId15"/>
    <p:sldId id="303" r:id="rId16"/>
    <p:sldId id="45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000000"/>
    <a:srgbClr val="A80800"/>
    <a:srgbClr val="A40800"/>
    <a:srgbClr val="8E1B00"/>
    <a:srgbClr val="FF9999"/>
    <a:srgbClr val="FF9900"/>
    <a:srgbClr val="F2E8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81" autoAdjust="0"/>
    <p:restoredTop sz="98667" autoAdjust="0"/>
  </p:normalViewPr>
  <p:slideViewPr>
    <p:cSldViewPr>
      <p:cViewPr>
        <p:scale>
          <a:sx n="60" d="100"/>
          <a:sy n="60" d="100"/>
        </p:scale>
        <p:origin x="-146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545866-46BB-4DF0-9DAF-72C1F449BA1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85AE2E-5B0C-4835-9B76-4AD4931CB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C2F586-78EC-45ED-A7DB-A5EC69266B81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2C7FD-5410-4159-8E7E-316456F01088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00ECA-2709-4AD6-B5FB-50FE2C90E4F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1100E-B799-43B4-AF0B-AC9E7666DEF1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1F99-5292-4548-95E2-E43C4F74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F031-D26A-4B35-AA1C-998A1C5C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BBCB-91CC-4002-8A71-568156711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6ABC-5E00-41E0-8A17-137B642AE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FAF2-B88A-4636-B728-7166CC738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C656-D0BC-4FDA-BE80-27656650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E42F-EAC4-478B-BB57-2B728C3C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0661-4DE4-4DA4-8414-10A28CC5A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0B25-C364-4986-8EE4-C9473E32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F9780-6507-43D9-A9BF-BC357B57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A7EC-6A36-4EC7-944B-306D2940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7977-35EE-4932-A451-257F222B1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3261919-909D-4D34-AE11-7F5DE4D9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6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\Desktop\&#1055;&#1088;&#1077;&#1079;%20&#1076;&#1083;&#1103;%20&#1043;&#1056;&#1048;&#1041;&#1040;&#1053;\&#1041;&#1077;&#1090;&#1093;&#1086;&#1074;&#1077;&#1085;%20&#1057;&#1083;&#1080;&#1084;&#1086;&#1074;&#1086;&#1081;%20&#1052;.&#1043;\Bethoven_Symphony_N9.wma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\Desktop\&#1055;&#1088;&#1077;&#1079;%20&#1076;&#1083;&#1103;%20&#1043;&#1056;&#1048;&#1041;&#1040;&#1053;\&#1041;&#1077;&#1090;&#1093;&#1086;&#1074;&#1077;&#1085;%20&#1057;&#1083;&#1080;&#1084;&#1086;&#1074;&#1086;&#1081;%20&#1052;.&#1043;\Bethoven_Symphony_N3_Geroic.wma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76;&#1084;&#1080;&#1085;\Desktop\&#1055;&#1088;&#1077;&#1079;%20&#1076;&#1083;&#1103;%20&#1043;&#1056;&#1048;&#1041;&#1040;&#1053;\&#1041;&#1077;&#1090;&#1093;&#1086;&#1074;&#1077;&#1085;%20&#1057;&#1083;&#1080;&#1084;&#1086;&#1074;&#1086;&#1081;%20&#1052;.&#1043;\Bethoven_Elis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72;&#1076;&#1084;&#1080;&#1085;\Desktop\&#1041;&#1077;&#1090;&#1093;&#1086;&#1074;&#1077;&#1085;%20&#1057;&#1083;&#1080;&#1084;&#1086;&#1074;&#1086;&#1081;%20&#1052;.&#1043;\&#1041;&#1077;&#1090;&#1093;&#1086;&#1074;&#1077;&#1085;%20-%20&#1051;&#1091;&#1085;&#1085;&#1072;&#1103;%20&#1089;&#1086;&#1085;&#1072;&#1090;&#1072;%20(&#1057;&#1086;&#1085;&#1072;&#1090;&#1072;%20&#1076;&#1083;&#1103;%20&#1092;&#1086;&#1088;&#1090;&#1077;&#1087;&#1080;&#1072;&#1085;&#1086;%20N14).mp3" TargetMode="External"/><Relationship Id="rId6" Type="http://schemas.openxmlformats.org/officeDocument/2006/relationships/image" Target="../media/image16.jpeg"/><Relationship Id="rId5" Type="http://schemas.openxmlformats.org/officeDocument/2006/relationships/hyperlink" Target="http://ru.wikipedia.org/wiki/%D0%A4%D0%B0%D0%B9%D0%BB:Julietta_Gvinchardi.jpg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6" name="Picture 4" descr="G:\WAC\Cover0f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9163050" cy="6872288"/>
          </a:xfrm>
          <a:noFill/>
        </p:spPr>
      </p:pic>
      <p:pic>
        <p:nvPicPr>
          <p:cNvPr id="3077" name="Picture 5" descr="G:\WAC\Logo_zast.pn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4638" y="260350"/>
            <a:ext cx="37893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2204864"/>
            <a:ext cx="860444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Жизнь и творчество </a:t>
            </a:r>
            <a:r>
              <a:rPr lang="ru-RU" sz="7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Бетховена</a:t>
            </a:r>
            <a:endParaRPr lang="ru-RU" sz="6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5400675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Gungsuh" pitchFamily="18" charset="-127"/>
                <a:ea typeface="Gungsuh" pitchFamily="18" charset="-127"/>
              </a:rPr>
              <a:t>Поздние годы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700213"/>
            <a:ext cx="5329237" cy="5157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Gungsuh" pitchFamily="18" charset="-127"/>
                <a:ea typeface="Gungsuh" pitchFamily="18" charset="-127"/>
              </a:rPr>
              <a:t>Из-за </a:t>
            </a:r>
            <a:r>
              <a:rPr lang="ru-RU" sz="2800" dirty="0">
                <a:solidFill>
                  <a:schemeClr val="bg1"/>
                </a:solidFill>
                <a:effectLst/>
                <a:latin typeface="Gungsuh" pitchFamily="18" charset="-127"/>
                <a:ea typeface="Gungsuh" pitchFamily="18" charset="-127"/>
              </a:rPr>
              <a:t>глухоты Бетховен редко выходит из дома, лишается звукового восприятия. Он становится угрюм, замкнут. Именно в эти годы композитор одно за другим создаёт свои самые известные произведения. 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3708400" y="5949950"/>
            <a:ext cx="3786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8E1B00"/>
                </a:solidFill>
              </a:rPr>
              <a:t>Звучит симфония № 9</a:t>
            </a:r>
          </a:p>
          <a:p>
            <a:r>
              <a:rPr lang="ru-RU" altLang="ru-RU" sz="2400" b="1">
                <a:solidFill>
                  <a:srgbClr val="8E1B00"/>
                </a:solidFill>
              </a:rPr>
              <a:t>«Ода к радости»</a:t>
            </a:r>
          </a:p>
        </p:txBody>
      </p:sp>
      <p:pic>
        <p:nvPicPr>
          <p:cNvPr id="9" name="Bethoven_Symphony_N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0650" y="6092825"/>
            <a:ext cx="520700" cy="520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0175"/>
            <a:ext cx="3708400" cy="545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/>
          </a:solidFill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effectLst/>
              </a:rPr>
              <a:t>Единственная опера «Фиделио»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92613"/>
            <a:ext cx="9144000" cy="27082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В поздние годы Бетховен работает над своей единственной оперой «</a:t>
            </a:r>
            <a:r>
              <a:rPr lang="ru-RU" sz="2400" b="1" dirty="0" err="1" smtClean="0">
                <a:solidFill>
                  <a:schemeClr val="bg1"/>
                </a:solidFill>
                <a:effectLst/>
              </a:rPr>
              <a:t>Фиделио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». Эта опера относится к жанру опер «ужасов и спасения». 20 ноября 1805 года была представлена опера </a:t>
            </a:r>
            <a:r>
              <a:rPr lang="ru-RU" sz="2400" smtClean="0">
                <a:solidFill>
                  <a:schemeClr val="bg1"/>
                </a:solidFill>
                <a:effectLst/>
              </a:rPr>
              <a:t>Бетховена «Фиделио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».  Успех к «</a:t>
            </a:r>
            <a:r>
              <a:rPr lang="ru-RU" sz="2400" dirty="0" err="1" smtClean="0">
                <a:solidFill>
                  <a:schemeClr val="bg1"/>
                </a:solidFill>
                <a:effectLst/>
              </a:rPr>
              <a:t>Фиделио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» пришёл лишь в 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1814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 году, когда опера была поставлена в Вене, в Праге, в 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Берлине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" b="4167"/>
          <a:stretch>
            <a:fillRect/>
          </a:stretch>
        </p:blipFill>
        <p:spPr bwMode="auto">
          <a:xfrm>
            <a:off x="2124075" y="981075"/>
            <a:ext cx="4914900" cy="345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6948488" cy="576262"/>
          </a:xfrm>
        </p:spPr>
        <p:txBody>
          <a:bodyPr/>
          <a:lstStyle/>
          <a:p>
            <a:pPr algn="l">
              <a:defRPr/>
            </a:pPr>
            <a:r>
              <a:rPr lang="ru-RU" sz="3200" dirty="0" smtClean="0"/>
              <a:t>Бетховен умер 26 марта 1827 года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805488"/>
            <a:ext cx="9144000" cy="1052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     Торжественные похороны Бетховена в Вене. Свыше 20 тысяч человек шли за </a:t>
            </a:r>
            <a:r>
              <a:rPr lang="ru-RU" sz="2800" dirty="0" err="1" smtClean="0">
                <a:solidFill>
                  <a:schemeClr val="accent5">
                    <a:lumMod val="10000"/>
                  </a:schemeClr>
                </a:solidFill>
                <a:effectLst/>
              </a:rPr>
              <a:t>за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его гробом</a:t>
            </a:r>
            <a:endParaRPr lang="ru-RU" sz="2800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  <p:pic>
        <p:nvPicPr>
          <p:cNvPr id="6" name="Bethoven_Symphony_N3_Geroi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115616" y="980728"/>
            <a:ext cx="734568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5148263" cy="4035425"/>
          </a:xfrm>
        </p:spPr>
        <p:txBody>
          <a:bodyPr/>
          <a:lstStyle/>
          <a:p>
            <a:pPr>
              <a:buClr>
                <a:srgbClr val="8E1B00"/>
              </a:buClr>
              <a:buFont typeface="Wingdings" pitchFamily="2" charset="2"/>
              <a:buChar char="§"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был </a:t>
            </a:r>
            <a:r>
              <a:rPr lang="ru-RU" dirty="0">
                <a:solidFill>
                  <a:schemeClr val="bg1"/>
                </a:solidFill>
                <a:effectLst/>
              </a:rPr>
              <a:t>художник</a:t>
            </a:r>
            <a:r>
              <a:rPr lang="ru-RU" dirty="0" smtClean="0">
                <a:solidFill>
                  <a:schemeClr val="bg1"/>
                </a:solidFill>
                <a:effectLst/>
              </a:rPr>
              <a:t>, </a:t>
            </a:r>
          </a:p>
          <a:p>
            <a:pPr>
              <a:buClr>
                <a:srgbClr val="8E1B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  но </a:t>
            </a:r>
            <a:r>
              <a:rPr lang="ru-RU" dirty="0">
                <a:solidFill>
                  <a:schemeClr val="bg1"/>
                </a:solidFill>
                <a:effectLst/>
              </a:rPr>
              <a:t>также и человек,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>
              <a:buClr>
                <a:srgbClr val="8E1B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  человек </a:t>
            </a:r>
            <a:r>
              <a:rPr lang="ru-RU" dirty="0">
                <a:solidFill>
                  <a:schemeClr val="bg1"/>
                </a:solidFill>
                <a:effectLst/>
              </a:rPr>
              <a:t>в высшем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      смысле </a:t>
            </a:r>
            <a:r>
              <a:rPr lang="ru-RU" dirty="0">
                <a:solidFill>
                  <a:schemeClr val="bg1"/>
                </a:solidFill>
                <a:effectLst/>
              </a:rPr>
              <a:t>этого слова</a:t>
            </a:r>
            <a:r>
              <a:rPr lang="ru-RU" dirty="0" smtClean="0">
                <a:solidFill>
                  <a:schemeClr val="bg1"/>
                </a:solidFill>
                <a:effectLst/>
              </a:rPr>
              <a:t>…</a:t>
            </a:r>
          </a:p>
          <a:p>
            <a:pPr>
              <a:buClr>
                <a:srgbClr val="8E1B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  он </a:t>
            </a:r>
            <a:r>
              <a:rPr lang="ru-RU" dirty="0">
                <a:solidFill>
                  <a:schemeClr val="bg1"/>
                </a:solidFill>
                <a:effectLst/>
              </a:rPr>
              <a:t>совершил великое</a:t>
            </a:r>
            <a:r>
              <a:rPr lang="ru-RU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>
              <a:buClr>
                <a:srgbClr val="8E1B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   </a:t>
            </a:r>
            <a:r>
              <a:rPr lang="ru-RU" dirty="0">
                <a:solidFill>
                  <a:schemeClr val="bg1"/>
                </a:solidFill>
                <a:effectLst/>
              </a:rPr>
              <a:t>в нём не было ничего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 дурного</a:t>
            </a:r>
            <a:r>
              <a:rPr lang="ru-RU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buClr>
                <a:srgbClr val="8E1B00"/>
              </a:buClr>
              <a:buFont typeface="Wingdings" pitchFamily="2" charset="2"/>
              <a:buChar char="§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673224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Людвиг </a:t>
            </a:r>
            <a:r>
              <a:rPr lang="ru-RU" sz="48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ван</a:t>
            </a:r>
            <a:r>
              <a:rPr lang="ru-RU" sz="48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 Бетховен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78142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581525"/>
            <a:ext cx="3851275" cy="227647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Могила Бетховена </a:t>
            </a:r>
            <a:b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на центральном кладбище Вены, </a:t>
            </a:r>
            <a:b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Австрия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948113" cy="6424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3113087" cy="427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7164388" cy="1152525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Основные произведения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0113" y="1516063"/>
            <a:ext cx="8243887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4436" tIns="44436" rIns="44436" bIns="44436" anchor="ctr">
            <a:spAutoFit/>
          </a:bodyPr>
          <a:lstStyle/>
          <a:p>
            <a:pPr algn="ctr"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 симфоний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 увертюр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 струнных квартетов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 концертов для фортепиано с оркестром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Концерт для скрипки с оркестром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 трио для струнных, духовых и смешанных составов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 юношеских сонат для фортепиано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32 сонаты для фортепиано (сочинены в Вене)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 сонат для скрипки и фортепиано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 сонат для виолончели и фортепиано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908050"/>
            <a:ext cx="8496300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00788" cy="1484313"/>
          </a:xfrm>
        </p:spPr>
        <p:txBody>
          <a:bodyPr/>
          <a:lstStyle/>
          <a:p>
            <a:pPr>
              <a:defRPr/>
            </a:pPr>
            <a:r>
              <a:rPr lang="ru-RU" sz="3600" b="1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Основные произведения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288" y="1644650"/>
            <a:ext cx="8748712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4436" tIns="44436" rIns="44436" bIns="44436" anchor="ctr">
            <a:spAutoFit/>
          </a:bodyPr>
          <a:lstStyle/>
          <a:p>
            <a:pPr algn="ctr"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Опера Фиделио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Торжественная месса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 трио для струнных, духовых и смешанных составов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Обработки народных песен (шотландских, ирландских, валлийских)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Около 40 песен на слова различных авторов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32 вариации (до минор) Багатели, рондо, экосезы, менуэты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другие пьесы     для фортепиано (около 60)     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0" y="1196975"/>
            <a:ext cx="8496300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3995738" y="1412875"/>
            <a:ext cx="4464050" cy="3671888"/>
          </a:xfrm>
        </p:spPr>
        <p:txBody>
          <a:bodyPr/>
          <a:lstStyle/>
          <a:p>
            <a:pPr algn="l">
              <a:spcBef>
                <a:spcPct val="50000"/>
              </a:spcBef>
              <a:buSzPct val="111000"/>
              <a:buFont typeface="Webdings" pitchFamily="18" charset="2"/>
              <a:buChar char=""/>
            </a:pPr>
            <a:r>
              <a:rPr lang="ru-RU" altLang="ru-RU" sz="2800" smtClean="0">
                <a:effectLst/>
                <a:latin typeface="Albertus Medium" pitchFamily="34" charset="0"/>
              </a:rPr>
              <a:t>великий немецкий композитор, дирижёр и пианист,</a:t>
            </a:r>
          </a:p>
          <a:p>
            <a:pPr algn="l">
              <a:spcBef>
                <a:spcPct val="50000"/>
              </a:spcBef>
              <a:buSzPct val="111000"/>
              <a:buFont typeface="Webdings" pitchFamily="18" charset="2"/>
              <a:buChar char=""/>
            </a:pPr>
            <a:r>
              <a:rPr lang="ru-RU" altLang="ru-RU" sz="2800" smtClean="0">
                <a:effectLst/>
                <a:latin typeface="Albertus Medium" pitchFamily="34" charset="0"/>
              </a:rPr>
              <a:t>Самый яркий представитель Венской классической композиторской школы</a:t>
            </a:r>
          </a:p>
          <a:p>
            <a:pPr>
              <a:spcBef>
                <a:spcPct val="50000"/>
              </a:spcBef>
            </a:pPr>
            <a:endParaRPr lang="ru-RU" altLang="ru-RU" sz="2800" smtClean="0">
              <a:effectLst/>
              <a:latin typeface="Albertus Medium" pitchFamily="34" charset="0"/>
            </a:endParaRPr>
          </a:p>
          <a:p>
            <a:pPr>
              <a:spcBef>
                <a:spcPct val="50000"/>
              </a:spcBef>
            </a:pPr>
            <a:endParaRPr lang="ru-RU" altLang="ru-RU" sz="2800" smtClean="0">
              <a:effectLst/>
              <a:latin typeface="Albertus Medium" pitchFamily="34" charset="0"/>
            </a:endParaRPr>
          </a:p>
          <a:p>
            <a:endParaRPr lang="ru-RU" altLang="ru-RU" smtClean="0"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0" y="188913"/>
            <a:ext cx="8459788" cy="10795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Людвиг </a:t>
            </a:r>
            <a:r>
              <a:rPr lang="ru-RU" sz="3600" dirty="0" err="1" smtClean="0"/>
              <a:t>ван</a:t>
            </a:r>
            <a:r>
              <a:rPr lang="ru-RU" sz="3600" dirty="0" smtClean="0"/>
              <a:t>  Бетховен</a:t>
            </a:r>
            <a:br>
              <a:rPr lang="ru-RU" sz="3600" dirty="0" smtClean="0"/>
            </a:br>
            <a:r>
              <a:rPr lang="ru-RU" sz="2400" dirty="0" smtClean="0"/>
              <a:t>(1770 – 1827)</a:t>
            </a:r>
            <a:endParaRPr lang="ru-RU" sz="2400" dirty="0"/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4787900" y="3933825"/>
            <a:ext cx="46038" cy="714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Bethoven_Eli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771775" cy="345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ертикальный свиток 10"/>
          <p:cNvSpPr/>
          <p:nvPr/>
        </p:nvSpPr>
        <p:spPr>
          <a:xfrm>
            <a:off x="1979613" y="4941888"/>
            <a:ext cx="5040312" cy="1601787"/>
          </a:xfrm>
          <a:prstGeom prst="verticalScroll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Музыка, высекающая огонь 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из людских сердец…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Бетховен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94042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Дом-музей  в Бонне</a:t>
            </a:r>
            <a:endParaRPr lang="ru-RU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50825" y="1989138"/>
            <a:ext cx="3600450" cy="14398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3600" dirty="0" smtClean="0">
                <a:solidFill>
                  <a:schemeClr val="bg1"/>
                </a:solidFill>
              </a:rPr>
              <a:t>Бетховен родился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   в Бонне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   в декабре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   1770 года.  </a:t>
            </a:r>
            <a:endParaRPr lang="ru-RU" sz="3600" dirty="0"/>
          </a:p>
          <a:p>
            <a:pPr>
              <a:buFont typeface="Wingdings" pitchFamily="2" charset="2"/>
              <a:buNone/>
              <a:defRPr/>
            </a:pPr>
            <a:endParaRPr lang="ru-RU" sz="4000" dirty="0"/>
          </a:p>
          <a:p>
            <a:pPr>
              <a:defRPr/>
            </a:pPr>
            <a:endParaRPr lang="ru-RU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3302000" cy="479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686050" cy="569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948488" cy="1143000"/>
          </a:xfrm>
        </p:spPr>
        <p:txBody>
          <a:bodyPr/>
          <a:lstStyle/>
          <a:p>
            <a:r>
              <a:rPr lang="ru-RU" altLang="ru-RU" sz="6000" smtClean="0">
                <a:effectLst/>
              </a:rPr>
              <a:t>Детство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196975"/>
            <a:ext cx="6011862" cy="56610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>
              <a:buFont typeface="Wingdings" pitchFamily="2" charset="2"/>
              <a:buNone/>
              <a:tabLst>
                <a:tab pos="5029200" algn="l"/>
              </a:tabLs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rgbClr val="8E1B00"/>
                </a:solidFill>
              </a:rPr>
              <a:t>После </a:t>
            </a:r>
            <a:r>
              <a:rPr lang="ru-RU" sz="2400" dirty="0">
                <a:solidFill>
                  <a:srgbClr val="8E1B00"/>
                </a:solidFill>
              </a:rPr>
              <a:t>смерти деда материальное положение семьи ухудшилось</a:t>
            </a:r>
            <a:r>
              <a:rPr lang="ru-RU" sz="2400" dirty="0">
                <a:solidFill>
                  <a:schemeClr val="bg2"/>
                </a:solidFill>
              </a:rPr>
              <a:t>. </a:t>
            </a:r>
            <a:r>
              <a:rPr lang="ru-RU" sz="2400" dirty="0" smtClean="0">
                <a:solidFill>
                  <a:schemeClr val="bg2"/>
                </a:solidFill>
              </a:rPr>
              <a:t>В двенадцать лет   он уже работал        помощником   придворного органиста. </a:t>
            </a:r>
            <a:r>
              <a:rPr lang="ru-RU" sz="2400" dirty="0" smtClean="0">
                <a:solidFill>
                  <a:srgbClr val="8E1B00"/>
                </a:solidFill>
              </a:rPr>
              <a:t>Людвигу </a:t>
            </a:r>
            <a:r>
              <a:rPr lang="ru-RU" sz="2400" dirty="0">
                <a:solidFill>
                  <a:srgbClr val="8E1B00"/>
                </a:solidFill>
              </a:rPr>
              <a:t>пришлось рано бросить школу, но он </a:t>
            </a:r>
            <a:r>
              <a:rPr lang="ru-RU" sz="2400" dirty="0" smtClean="0">
                <a:solidFill>
                  <a:srgbClr val="8E1B00"/>
                </a:solidFill>
              </a:rPr>
              <a:t>выучил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латынь, </a:t>
            </a:r>
            <a:r>
              <a:rPr lang="ru-RU" sz="2400" dirty="0">
                <a:solidFill>
                  <a:srgbClr val="8E1B00"/>
                </a:solidFill>
              </a:rPr>
              <a:t>изучал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итальянский</a:t>
            </a:r>
            <a:r>
              <a:rPr lang="ru-RU" sz="2400" dirty="0">
                <a:solidFill>
                  <a:srgbClr val="8E1B00"/>
                </a:solidFill>
              </a:rPr>
              <a:t> 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французский</a:t>
            </a:r>
            <a:r>
              <a:rPr lang="ru-RU" sz="2400" dirty="0">
                <a:solidFill>
                  <a:srgbClr val="8E1B00"/>
                </a:solidFill>
              </a:rPr>
              <a:t>, много читал. </a:t>
            </a:r>
            <a:r>
              <a:rPr lang="ru-RU" sz="2400" dirty="0" smtClean="0">
                <a:solidFill>
                  <a:srgbClr val="8E1B00"/>
                </a:solidFill>
              </a:rPr>
              <a:t>Среди любимых писателей Бетховена — древнегреческие авторы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Гомер</a:t>
            </a:r>
            <a:r>
              <a:rPr lang="ru-RU" sz="2400" dirty="0" smtClean="0">
                <a:solidFill>
                  <a:srgbClr val="8E1B00"/>
                </a:solidFill>
              </a:rPr>
              <a:t> </a:t>
            </a:r>
            <a:r>
              <a:rPr lang="ru-RU" sz="2400" dirty="0" smtClean="0">
                <a:solidFill>
                  <a:srgbClr val="FF6600"/>
                </a:solidFill>
              </a:rPr>
              <a:t> </a:t>
            </a:r>
            <a:r>
              <a:rPr lang="ru-RU" sz="2400" dirty="0" smtClean="0">
                <a:solidFill>
                  <a:srgbClr val="8E1B00"/>
                </a:solidFill>
              </a:rPr>
              <a:t>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Плутарх</a:t>
            </a:r>
            <a:r>
              <a:rPr lang="ru-RU" sz="2400" dirty="0" smtClean="0">
                <a:solidFill>
                  <a:srgbClr val="8E1B00"/>
                </a:solidFill>
              </a:rPr>
              <a:t>, английский драматург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Шекспир</a:t>
            </a:r>
            <a:r>
              <a:rPr lang="ru-RU" sz="2400" dirty="0" smtClean="0">
                <a:solidFill>
                  <a:srgbClr val="8E1B00"/>
                </a:solidFill>
              </a:rPr>
              <a:t>, немецкие поэты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Гёте</a:t>
            </a:r>
            <a:r>
              <a:rPr lang="ru-RU" sz="2400" dirty="0" smtClean="0">
                <a:solidFill>
                  <a:srgbClr val="8E1B00"/>
                </a:solidFill>
              </a:rPr>
              <a:t> 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Шиллер.</a:t>
            </a:r>
          </a:p>
          <a:p>
            <a:pPr>
              <a:defRPr/>
            </a:pPr>
            <a:endParaRPr lang="ru-RU" sz="2400" dirty="0">
              <a:solidFill>
                <a:srgbClr val="8E1B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026037" cy="375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63938" y="188913"/>
            <a:ext cx="4897437" cy="5189537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ru-RU" sz="2800" dirty="0" smtClean="0"/>
              <a:t>Бетховен </a:t>
            </a:r>
            <a:r>
              <a:rPr lang="ru-RU" sz="2800" dirty="0"/>
              <a:t>начал сочинять музыку, но не спешил печатать свои произведения. Многое написанное в Бонне впоследствии было им переработано. Из юношеских сочинений композитора известны три детские сонаты и несколько песен, в том числе </a:t>
            </a:r>
            <a:r>
              <a:rPr lang="ru-RU" sz="2800" dirty="0" smtClean="0">
                <a:solidFill>
                  <a:srgbClr val="FFFF00"/>
                </a:solidFill>
              </a:rPr>
              <a:t>«Сурок».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171" name="Рисунок 8" descr="ramky.narod.ru1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8996">
            <a:off x="5167313" y="4440238"/>
            <a:ext cx="2732087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Изображение 0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 rot="-1676209">
            <a:off x="5564188" y="4979988"/>
            <a:ext cx="1225550" cy="54451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7173" name="Picture 8" descr="Изображение 0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 rot="-1292049">
            <a:off x="6856413" y="4770438"/>
            <a:ext cx="1125537" cy="4984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756" y="725189"/>
            <a:ext cx="3135099" cy="357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708400" y="1773238"/>
            <a:ext cx="50768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</a:pPr>
            <a:r>
              <a:rPr lang="ru-RU" altLang="ru-RU" sz="2800">
                <a:solidFill>
                  <a:schemeClr val="bg1"/>
                </a:solidFill>
              </a:rPr>
              <a:t>     Уже в первые годы   жизни в Вене Бетховен завоевал славу пианиста-</a:t>
            </a:r>
            <a:r>
              <a:rPr lang="ru-RU" altLang="ru-RU" sz="2800" b="1">
                <a:solidFill>
                  <a:schemeClr val="bg1"/>
                </a:solidFill>
              </a:rPr>
              <a:t>виртуоза</a:t>
            </a:r>
            <a:r>
              <a:rPr lang="ru-RU" altLang="ru-RU" sz="2800">
                <a:solidFill>
                  <a:schemeClr val="bg1"/>
                </a:solidFill>
              </a:rPr>
              <a:t>.    Его игра поразила слушателей.</a:t>
            </a:r>
          </a:p>
          <a:p>
            <a:pPr marL="342900" indent="-342900"/>
            <a:r>
              <a:rPr lang="ru-RU" altLang="ru-RU" sz="2800">
                <a:solidFill>
                  <a:schemeClr val="bg1"/>
                </a:solidFill>
                <a:latin typeface="Arial" charset="0"/>
              </a:rPr>
              <a:t>    Сочинения Бетховена начали широко издаваться</a:t>
            </a:r>
          </a:p>
          <a:p>
            <a:pPr marL="342900" indent="-342900"/>
            <a:r>
              <a:rPr lang="ru-RU" altLang="ru-RU" sz="2800">
                <a:solidFill>
                  <a:schemeClr val="bg1"/>
                </a:solidFill>
                <a:latin typeface="Arial" charset="0"/>
              </a:rPr>
              <a:t>    и пользоваться успехом. 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>
            <a:off x="-107950" y="476250"/>
            <a:ext cx="7451725" cy="941388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>Молодые </a:t>
            </a:r>
            <a:r>
              <a:rPr lang="ru-RU" sz="4000" dirty="0" smtClean="0"/>
              <a:t>годы </a:t>
            </a:r>
            <a:r>
              <a:rPr lang="ru-RU" sz="4000" dirty="0"/>
              <a:t>провёл в </a:t>
            </a:r>
            <a:r>
              <a:rPr lang="ru-RU" sz="4000" dirty="0" smtClean="0"/>
              <a:t>Вене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-1512888" y="3246438"/>
            <a:ext cx="90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Уже в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755650" y="6165850"/>
            <a:ext cx="3171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>
                <a:solidFill>
                  <a:schemeClr val="bg1"/>
                </a:solidFill>
              </a:rPr>
              <a:t>Бетховен в 30 лет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00" y="2276872"/>
            <a:ext cx="3116506" cy="354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3800" y="3933825"/>
            <a:ext cx="3744913" cy="57626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Бетховен сочиняет Шестую («Пасторальную») симфонию.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2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240213" cy="6191250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52562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 — автор многих произведений, поражавших современников драматизмом и новизной музыкального языка. </a:t>
            </a:r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7056438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0244" name="Заголовок 7"/>
          <p:cNvSpPr>
            <a:spLocks noGrp="1"/>
          </p:cNvSpPr>
          <p:nvPr>
            <p:ph type="title"/>
          </p:nvPr>
        </p:nvSpPr>
        <p:spPr>
          <a:xfrm>
            <a:off x="0" y="620713"/>
            <a:ext cx="5770563" cy="509587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effectLst/>
                <a:latin typeface="Albertus Medium" pitchFamily="34" charset="0"/>
              </a:rPr>
              <a:t>Лю́двиг ван Бетхо́вен</a:t>
            </a:r>
            <a:br>
              <a:rPr lang="ru-RU" altLang="ru-RU" smtClean="0">
                <a:solidFill>
                  <a:schemeClr val="tx1"/>
                </a:solidFill>
                <a:effectLst/>
                <a:latin typeface="Albertus Medium" pitchFamily="34" charset="0"/>
              </a:rPr>
            </a:br>
            <a:endParaRPr lang="ru-RU" alt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1042988" y="4221163"/>
            <a:ext cx="68421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В их числе фортепьянные сонаты </a:t>
            </a:r>
          </a:p>
          <a:p>
            <a:pPr>
              <a:spcBef>
                <a:spcPct val="50000"/>
              </a:spcBef>
              <a:buFontTx/>
              <a:buChar char="♫"/>
            </a:pP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№ 8 (</a:t>
            </a:r>
            <a:r>
              <a:rPr lang="ru-RU" altLang="ru-RU" sz="2800">
                <a:solidFill>
                  <a:srgbClr val="0000FF"/>
                </a:solidFill>
                <a:latin typeface="Albertus Medium" pitchFamily="34" charset="0"/>
              </a:rPr>
              <a:t>«Патетическая»</a:t>
            </a: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), </a:t>
            </a:r>
          </a:p>
          <a:p>
            <a:pPr>
              <a:spcBef>
                <a:spcPct val="50000"/>
              </a:spcBef>
              <a:buFontTx/>
              <a:buChar char="♫"/>
            </a:pP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14 (</a:t>
            </a:r>
            <a:r>
              <a:rPr lang="ru-RU" altLang="ru-RU" sz="2800">
                <a:solidFill>
                  <a:srgbClr val="0000FF"/>
                </a:solidFill>
                <a:latin typeface="Albertus Medium" pitchFamily="34" charset="0"/>
              </a:rPr>
              <a:t>«Лунная»</a:t>
            </a: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), </a:t>
            </a:r>
          </a:p>
          <a:p>
            <a:pPr>
              <a:spcBef>
                <a:spcPct val="50000"/>
              </a:spcBef>
              <a:buFontTx/>
              <a:buChar char="♫"/>
            </a:pP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соната №21 (</a:t>
            </a:r>
            <a:r>
              <a:rPr lang="ru-RU" altLang="ru-RU" sz="2800">
                <a:solidFill>
                  <a:srgbClr val="0000FF"/>
                </a:solidFill>
                <a:latin typeface="Albertus Medium" pitchFamily="34" charset="0"/>
              </a:rPr>
              <a:t>«Аврора»</a:t>
            </a:r>
            <a:r>
              <a:rPr lang="ru-RU" altLang="ru-RU" sz="2800">
                <a:solidFill>
                  <a:srgbClr val="800000"/>
                </a:solidFill>
                <a:latin typeface="Albertus Medium" pitchFamily="34" charset="0"/>
              </a:rPr>
              <a:t>).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3009900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Pictures\Открытки\В сказочной стране\ить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164138" cy="688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48263" cy="981075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Расцвет творчества</a:t>
            </a:r>
            <a:endParaRPr lang="ru-RU" sz="4000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6213" y="4625975"/>
            <a:ext cx="3887787" cy="22320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Джульетте </a:t>
            </a:r>
            <a:r>
              <a:rPr lang="ru-RU" dirty="0" err="1" smtClean="0">
                <a:solidFill>
                  <a:schemeClr val="bg1"/>
                </a:solidFill>
              </a:rPr>
              <a:t>Гвиччарде</a:t>
            </a:r>
            <a:r>
              <a:rPr lang="ru-RU" dirty="0" smtClean="0">
                <a:solidFill>
                  <a:schemeClr val="bg1"/>
                </a:solidFill>
              </a:rPr>
              <a:t>  композитор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посвятил свою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b="1" dirty="0" smtClean="0">
                <a:solidFill>
                  <a:schemeClr val="bg1"/>
                </a:solidFill>
              </a:rPr>
              <a:t>Лунную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сонату»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7" name="Picture 7" descr="220px-Julietta_Gvinchardi">
            <a:hlinkClick r:id="rId5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6" cstate="print"/>
          <a:srcRect t="4410" r="7648" b="2929"/>
          <a:stretch>
            <a:fillRect/>
          </a:stretch>
        </p:blipFill>
        <p:spPr>
          <a:xfrm flipH="1">
            <a:off x="5148064" y="0"/>
            <a:ext cx="3995936" cy="4841230"/>
          </a:xfrm>
          <a:effectLst>
            <a:softEdge rad="112500"/>
          </a:effectLst>
        </p:spPr>
      </p:pic>
      <p:pic>
        <p:nvPicPr>
          <p:cNvPr id="11270" name="Picture 8" descr="Изображение 0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0" y="4508500"/>
            <a:ext cx="5286375" cy="23495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9" name="Бетховен - Лунная соната (Соната для фортепиано N1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5297</TotalTime>
  <Words>500</Words>
  <Application>Microsoft Office PowerPoint</Application>
  <PresentationFormat>Экран (4:3)</PresentationFormat>
  <Paragraphs>77</Paragraphs>
  <Slides>16</Slides>
  <Notes>4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Albertus Medium</vt:lpstr>
      <vt:lpstr>Webdings</vt:lpstr>
      <vt:lpstr>Monotype Corsiva</vt:lpstr>
      <vt:lpstr>Gungsuh</vt:lpstr>
      <vt:lpstr>Batang</vt:lpstr>
      <vt:lpstr>Разрез</vt:lpstr>
      <vt:lpstr>Слайд 1</vt:lpstr>
      <vt:lpstr>        Людвиг ван  Бетховен (1770 – 1827)</vt:lpstr>
      <vt:lpstr> Дом-музей  в Бонне</vt:lpstr>
      <vt:lpstr>Детство</vt:lpstr>
      <vt:lpstr>Слайд 5</vt:lpstr>
      <vt:lpstr>Молодые годы провёл в Вене </vt:lpstr>
      <vt:lpstr>Бетховен сочиняет Шестую («Пасторальную») симфонию. </vt:lpstr>
      <vt:lpstr>Лю́двиг ван Бетхо́вен </vt:lpstr>
      <vt:lpstr>Расцвет творчества</vt:lpstr>
      <vt:lpstr>Поздние годы</vt:lpstr>
      <vt:lpstr>Единственная опера «Фиделио»</vt:lpstr>
      <vt:lpstr>Бетховен умер 26 марта 1827 года   </vt:lpstr>
      <vt:lpstr> </vt:lpstr>
      <vt:lpstr>Могила Бетховена  на центральном кладбище Вены,  Австрия </vt:lpstr>
      <vt:lpstr>Основные произведения</vt:lpstr>
      <vt:lpstr>Основные произведения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Alexandra</dc:creator>
  <cp:lastModifiedBy>Админ</cp:lastModifiedBy>
  <cp:revision>177</cp:revision>
  <dcterms:created xsi:type="dcterms:W3CDTF">2005-12-26T19:07:38Z</dcterms:created>
  <dcterms:modified xsi:type="dcterms:W3CDTF">2020-04-07T05:49:43Z</dcterms:modified>
</cp:coreProperties>
</file>